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3" r:id="rId11"/>
    <p:sldId id="264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  <a:srgbClr val="CC9900"/>
    <a:srgbClr val="99CC00"/>
    <a:srgbClr val="0066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E37B2D2-A152-6FA4-855B-C7C8CEA104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92F09DB-93F7-5831-055E-F277D114A1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130F009-B1CA-A2DD-4ED7-7CB0A5356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481EC1-A969-CFB8-867D-9E768AE03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525888C-A8E7-1ACF-2653-052E79185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4356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C8CF77-0049-646C-87F4-BACB3B1F6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D14B305-A018-B711-5B3C-CC51C1F4F3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1C83C2-920D-D107-EF93-F5F4B201E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329EDB8-B97E-2BE8-56D4-256ED5694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63CB0F6-3D5D-5C57-3349-670A6AC03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253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8025FD-22EF-DFFE-A43A-BA7E947A7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9E08FC7-EF6A-EA5A-FB93-5D29CDBC9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A0991DC-80F4-A34C-D593-9C0A0A096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F29A44-9812-F181-8F23-CA3FCE4CD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F15B8E9-44A1-17AB-5F74-CE07D2872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226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531972E-444D-EC04-E421-C550CCDEF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E8AEBC-7E7A-DE13-F940-FDF76CB50A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12BBEE-32B1-3A75-F262-803D2D1A6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AD65FA2-58FB-BFE4-8A24-CDEDFDDA4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4AD3A12-35E6-2F7E-863C-B7BA2222A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70CACBF-F661-8EE1-230E-EBC0FC12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048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1B160F-A346-267C-026F-E4202ECBA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63C0A5-8F14-F381-7385-0F32E119ED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410AD0B-7920-81D4-F762-028BF2A95D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EB3C38A-1C5F-4C4A-7E96-0EB08429C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D69111DF-18BD-382F-8A9F-414E77308C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BC04544-D674-FA70-D52F-425AEF6D9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FF7A561-A2D7-4C89-B69C-7BE197E51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9CC2A58-F10B-D114-1826-D4AACDD03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339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D39481F-1958-013D-256D-A5BB587F7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1097244-5C84-55CE-E6BD-69427FA19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E4133B3-AF42-E741-3E1D-A5AAFAB02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C28A086-4A49-B51F-43DD-F0AF63B11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8128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0DCF4F0-7DDE-670F-CD4A-B04FF0D72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C0F44CB-D3F2-C66C-AB3B-27C2AC294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16CC1C-DEE2-1AB6-31D7-731C744CF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7684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D62811-447B-48C5-8816-0DFF6ED8E8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FAE4613-8E82-BADD-9BEC-0D2FCE8E4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D418DAA-1873-E366-D875-E815ED9C04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28DFC8D-E84E-7D79-CF63-6C1ABE340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8091910-12F4-973D-F0BB-24BC8BD9E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1156DA5-E829-C42C-B719-0DE9113ED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1944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4F1851-21DC-8ADA-7619-167AC6F4C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224DA6CA-8C7B-4036-6888-2680A8802F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0359924-7F5A-3550-CDF2-87B783BE6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043480F-038F-D121-7267-5EB4F46B9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070B726-C63D-AE4F-2136-14DEE8CD8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AF2809F-D4B3-0400-7AC7-04CBD61E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2244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5B97BF-612B-785F-6190-8A2A89784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FDDFE0-6A0E-569A-4074-1FBD518B0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CFF64F-3EC0-D09C-9D51-29856C810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66686-4A1B-6945-1027-3FC911D21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26AAB9-47F1-0CA5-7E4A-42BAB7993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12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EA09ABDC-244F-3DBC-DBC1-8684833A2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2ACBEBD-887F-1768-DA94-3E435AA1F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378A662-A93C-922C-3DD0-2E4AC4F0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0B50A17-DE6C-4359-AF9A-AB0440133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0C315D3-5FAE-6846-CBC5-6B77381E5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569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8226C72-0EE6-8DBA-116D-21AC0874E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EB199DD-8DC9-C761-012C-F7C6606D7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53417B8-ED65-9078-4273-1BF21463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DD8F9A-381A-4FE6-AFC7-5BB6814AA5F6}" type="datetimeFigureOut">
              <a:rPr lang="it-IT" smtClean="0"/>
              <a:t>22/09/2026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365FF73-D232-12D0-1467-4AD89AB712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17BC5CE-C342-E9F2-1A90-69F437DD4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5C6FFE9-721A-43FA-A444-9DFD379FA41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662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855A890-B60B-4670-9DC2-69DC05015A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72ECDD0-6A0D-03B2-ADBC-BB22F02E2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4467" y="2023110"/>
            <a:ext cx="2469624" cy="2846070"/>
          </a:xfrm>
        </p:spPr>
        <p:txBody>
          <a:bodyPr anchor="ctr">
            <a:normAutofit/>
          </a:bodyPr>
          <a:lstStyle/>
          <a:p>
            <a:pPr algn="l">
              <a:spcAft>
                <a:spcPts val="800"/>
              </a:spcAft>
            </a:pPr>
            <a:r>
              <a:rPr lang="it-IT" sz="2600" b="1" dirty="0">
                <a:solidFill>
                  <a:srgbClr val="D60093"/>
                </a:solidFill>
                <a:effectLst/>
                <a:latin typeface="Dreaming Outloud Pro" panose="030505020403020305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SCUOLA DELL’INFANZIA</a:t>
            </a:r>
            <a:br>
              <a:rPr lang="it-IT" sz="2600" b="1" dirty="0">
                <a:solidFill>
                  <a:srgbClr val="D60093"/>
                </a:solidFill>
                <a:effectLst/>
                <a:latin typeface="Dreaming Outloud Pro" panose="030505020403020305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it-IT" sz="2600" b="1" dirty="0">
                <a:solidFill>
                  <a:srgbClr val="D60093"/>
                </a:solidFill>
                <a:effectLst/>
                <a:latin typeface="Dreaming Outloud Pro" panose="030505020403020305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COTTOLENGO TROPEA</a:t>
            </a:r>
            <a:br>
              <a:rPr lang="it-IT" sz="2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26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522480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042549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07283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 descr="Immagine che contiene testo&#10;&#10;Descrizione generata automaticamente">
            <a:extLst>
              <a:ext uri="{FF2B5EF4-FFF2-40B4-BE49-F238E27FC236}">
                <a16:creationId xmlns:a16="http://schemas.microsoft.com/office/drawing/2014/main" id="{EDA524DF-9BFC-8DE4-C008-352CF9935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39" y="883463"/>
            <a:ext cx="2523744" cy="2523744"/>
          </a:xfrm>
          <a:prstGeom prst="rect">
            <a:avLst/>
          </a:prstGeom>
        </p:spPr>
      </p:pic>
      <p:pic>
        <p:nvPicPr>
          <p:cNvPr id="7" name="Immagine 6" descr="Immagine che contiene Bagaglio e borse, borsa, accessorio, giallo&#10;&#10;Il contenuto generato dall'IA potrebbe non essere corretto.">
            <a:extLst>
              <a:ext uri="{FF2B5EF4-FFF2-40B4-BE49-F238E27FC236}">
                <a16:creationId xmlns:a16="http://schemas.microsoft.com/office/drawing/2014/main" id="{0FE2DF47-64E3-60BF-E2FC-B498ED4A2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7223" y="883463"/>
            <a:ext cx="2564017" cy="2523744"/>
          </a:xfrm>
          <a:prstGeom prst="rect">
            <a:avLst/>
          </a:prstGeom>
        </p:spPr>
      </p:pic>
      <p:pic>
        <p:nvPicPr>
          <p:cNvPr id="3" name="Immagine 2" descr="Immagine che contiene design, illustrazione&#10;&#10;Il contenuto generato dall'IA potrebbe non essere corretto.">
            <a:extLst>
              <a:ext uri="{FF2B5EF4-FFF2-40B4-BE49-F238E27FC236}">
                <a16:creationId xmlns:a16="http://schemas.microsoft.com/office/drawing/2014/main" id="{D5E61C60-724D-9F11-04E6-EE8950FCE5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4251" y="3725108"/>
            <a:ext cx="3703320" cy="220347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A96DFD4-D028-8436-35EA-891BD672B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0101" y="4304395"/>
            <a:ext cx="3807283" cy="104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41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C3B045CD-BF03-7AAC-A732-932BE362B9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453415" y="413477"/>
            <a:ext cx="8864867" cy="5789019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CasellaDiTesto 89">
            <a:extLst>
              <a:ext uri="{FF2B5EF4-FFF2-40B4-BE49-F238E27FC236}">
                <a16:creationId xmlns:a16="http://schemas.microsoft.com/office/drawing/2014/main" id="{396F859D-11CC-EBF9-19F4-B434EF0FD157}"/>
              </a:ext>
            </a:extLst>
          </p:cNvPr>
          <p:cNvSpPr txBox="1"/>
          <p:nvPr/>
        </p:nvSpPr>
        <p:spPr>
          <a:xfrm>
            <a:off x="6070417" y="4363770"/>
            <a:ext cx="437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B0F0"/>
                </a:solidFill>
                <a:latin typeface="Aptos Slab Black" panose="020F0502020204030204" pitchFamily="34" charset="0"/>
              </a:rPr>
              <a:t>UNA RISMA DI CARTA A BAMBINO/A</a:t>
            </a:r>
          </a:p>
        </p:txBody>
      </p:sp>
    </p:spTree>
    <p:extLst>
      <p:ext uri="{BB962C8B-B14F-4D97-AF65-F5344CB8AC3E}">
        <p14:creationId xmlns:p14="http://schemas.microsoft.com/office/powerpoint/2010/main" val="4143187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5E03B2A-7D89-E0A4-7BD4-0A3665080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0355" y="345542"/>
            <a:ext cx="5334197" cy="1708242"/>
          </a:xfrm>
        </p:spPr>
        <p:txBody>
          <a:bodyPr anchor="ctr">
            <a:normAutofit/>
          </a:bodyPr>
          <a:lstStyle/>
          <a:p>
            <a:r>
              <a:rPr lang="it-IT" sz="4000" b="1" u="sng" dirty="0">
                <a:solidFill>
                  <a:srgbClr val="FF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ALIMENTAZIONE</a:t>
            </a:r>
            <a:br>
              <a:rPr lang="it-IT" sz="40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it-IT" sz="40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DB45AAA-7C66-C44E-CA37-A9099E442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636" y="1711106"/>
            <a:ext cx="5701362" cy="452897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800"/>
              </a:spcAft>
              <a:buNone/>
            </a:pPr>
            <a:r>
              <a:rPr lang="it-IT" sz="1600" b="1" dirty="0"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it-IT" sz="2000" b="1" u="sng" dirty="0">
                <a:solidFill>
                  <a:srgbClr val="FF66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EVENTUALI ALLERGIE O INTOLLERANZE É RICHIESTO IL CERTIFICATO MEDICO.</a:t>
            </a:r>
            <a:endParaRPr lang="it-IT" sz="2000" b="1" dirty="0">
              <a:solidFill>
                <a:srgbClr val="FF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it-IT" sz="2000" b="1" dirty="0">
                <a:solidFill>
                  <a:srgbClr val="FF66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COMPLEANNI:</a:t>
            </a:r>
            <a:r>
              <a:rPr lang="it-IT" sz="2000" b="1" u="sng" dirty="0">
                <a:solidFill>
                  <a:srgbClr val="FF66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SOLAMENTE DOLCI CONFEZIONATI, </a:t>
            </a:r>
            <a:r>
              <a:rPr lang="it-IT" sz="2000" b="1" dirty="0">
                <a:solidFill>
                  <a:srgbClr val="FF66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TOVAGLIOLI, PIATTINI, CUCCHIAINI, BEVANDE (MEGLIO SUCCO DI FRUTTA).</a:t>
            </a:r>
            <a:endParaRPr lang="it-IT" sz="2000" b="1" dirty="0">
              <a:solidFill>
                <a:srgbClr val="FF66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None/>
            </a:pPr>
            <a:r>
              <a:rPr lang="it-IT" sz="2000" b="1" dirty="0">
                <a:solidFill>
                  <a:srgbClr val="FF6600"/>
                </a:solidFill>
                <a:effectLst/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 È OBBLIGATORIO, I BAMBINI VENGONO FESTEGGIATI UGUALMENTE</a:t>
            </a:r>
          </a:p>
          <a:p>
            <a:pPr algn="just">
              <a:spcAft>
                <a:spcPts val="800"/>
              </a:spcAft>
              <a:buNone/>
            </a:pPr>
            <a:r>
              <a:rPr lang="it-IT" sz="2000" b="1" dirty="0">
                <a:solidFill>
                  <a:srgbClr val="0066FF"/>
                </a:solidFill>
              </a:rPr>
              <a:t>    PORTARE LA MERENDA DA CASA SOLO PER IL POMERIGGIO.</a:t>
            </a:r>
          </a:p>
          <a:p>
            <a:pPr algn="just">
              <a:spcAft>
                <a:spcPts val="800"/>
              </a:spcAft>
              <a:buNone/>
            </a:pPr>
            <a:r>
              <a:rPr lang="it-IT" sz="2000" b="1" dirty="0">
                <a:solidFill>
                  <a:srgbClr val="0066FF"/>
                </a:solidFill>
              </a:rPr>
              <a:t>PER CHI FREQUENTA IL DOPO SCUOLA LA MERNDA LA FORNISCE LA SCUOLA.</a:t>
            </a:r>
            <a:endParaRPr lang="it-IT" sz="2000" dirty="0">
              <a:solidFill>
                <a:srgbClr val="0066FF"/>
              </a:solidFill>
            </a:endParaRPr>
          </a:p>
          <a:p>
            <a:pPr>
              <a:spcAft>
                <a:spcPts val="800"/>
              </a:spcAft>
              <a:buNone/>
            </a:pP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it-IT" sz="1600" dirty="0"/>
          </a:p>
        </p:txBody>
      </p:sp>
      <p:pic>
        <p:nvPicPr>
          <p:cNvPr id="5" name="Picture 4" descr="Dessert su un tavolo">
            <a:extLst>
              <a:ext uri="{FF2B5EF4-FFF2-40B4-BE49-F238E27FC236}">
                <a16:creationId xmlns:a16="http://schemas.microsoft.com/office/drawing/2014/main" id="{224FD380-3679-1218-D940-E075E2B8BB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001" r="24357"/>
          <a:stretch>
            <a:fillRect/>
          </a:stretch>
        </p:blipFill>
        <p:spPr>
          <a:xfrm>
            <a:off x="7825339" y="511164"/>
            <a:ext cx="3972026" cy="5114801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51331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64E42A0-0561-57AB-7F49-4E654CA1BC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64" y="1520754"/>
            <a:ext cx="6249052" cy="3774918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367080C3-F471-738F-DC96-BA52ED685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5685" y="918546"/>
            <a:ext cx="1769174" cy="3291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457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6D1DD60-6770-FF85-7D74-2028FF7DF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1305" y="643467"/>
            <a:ext cx="8470231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35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6F1F2C8-798B-4CCE-A851-94AFAF350B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FA839C3-504D-8D1B-B98F-946ED72DB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239" y="186849"/>
            <a:ext cx="5425781" cy="71792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800" kern="1200" dirty="0">
                <a:solidFill>
                  <a:srgbClr val="00B050"/>
                </a:solidFill>
                <a:latin typeface="+mj-lt"/>
                <a:ea typeface="+mj-ea"/>
                <a:cs typeface="+mj-cs"/>
              </a:rPr>
              <a:t>SERVIZIO DI DOPO SCUOLA 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B81B98F-92B9-5470-C00C-849680C92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4032" y="904775"/>
            <a:ext cx="6477277" cy="5712736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L’iscrizione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avviene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attraverso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il modulo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prestabilito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da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richiedere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coordinatrice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Costo al mese 25€ da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aggiungere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bonifico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retta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mensile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INIZIO </a:t>
            </a:r>
            <a:r>
              <a:rPr lang="en-US" sz="1800" dirty="0">
                <a:solidFill>
                  <a:schemeClr val="tx1"/>
                </a:solidFill>
              </a:rPr>
              <a:t>01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.10.2026 FINE 30.06.2027</a:t>
            </a:r>
          </a:p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ORARIO: 15.30 – 17.00 da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lunedì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venerdì</a:t>
            </a: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Avvisare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maestra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Michela per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uscita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dirty="0">
                <a:solidFill>
                  <a:schemeClr val="tx1"/>
                </a:solidFill>
              </a:rPr>
              <a:t>alle 16.30.</a:t>
            </a:r>
            <a:endParaRPr lang="en-US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domanda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iscrizione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 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servizio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di DOPOSCUOLA 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intende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ANNUALE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ovvero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valida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per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l’intero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anno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scolastico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oppure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dalla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data di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attivazione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del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servizio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 </a:t>
            </a:r>
          </a:p>
          <a:p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Nel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caso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non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fosse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più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interessati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servizio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richiesto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è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necessario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inviare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mail, </a:t>
            </a:r>
            <a:r>
              <a: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30 </a:t>
            </a:r>
            <a:r>
              <a:rPr lang="en-US" sz="18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giorni</a:t>
            </a:r>
            <a:r>
              <a: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prima </a:t>
            </a:r>
            <a:r>
              <a:rPr lang="en-US" sz="18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della</a:t>
            </a:r>
            <a:r>
              <a: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data </a:t>
            </a:r>
            <a:r>
              <a:rPr lang="en-US" sz="18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della</a:t>
            </a:r>
            <a:r>
              <a:rPr lang="en-US" sz="1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800" b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sospensione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a </a:t>
            </a:r>
            <a:r>
              <a:rPr lang="en-US" sz="1800" i="1" kern="1200" dirty="0">
                <a:solidFill>
                  <a:srgbClr val="0066FF"/>
                </a:solidFill>
                <a:latin typeface="+mn-lt"/>
                <a:ea typeface="+mn-ea"/>
                <a:cs typeface="+mn-cs"/>
              </a:rPr>
              <a:t>direzione@tropea.scuolacottolengo.org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comunicando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la </a:t>
            </a:r>
            <a:r>
              <a:rPr lang="en-US" sz="18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rinuncia</a:t>
            </a:r>
            <a:r>
              <a: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Possibilità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del Carnet (da 10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ingressi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)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che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avrà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valore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per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l’intero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anno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scolastico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, e non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sarà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rimborsabile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per la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parte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non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utilizzata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durante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l’anno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scolastico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Costo Carnet 10 </a:t>
            </a:r>
            <a:r>
              <a:rPr lang="en-US" sz="1800" kern="1200" dirty="0" err="1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ingressi</a:t>
            </a:r>
            <a:r>
              <a:rPr lang="en-US" sz="1800" kern="1200" dirty="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rPr>
              <a:t> 35 €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55E9CD0-04B0-4A3C-B291-AD913379C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D8BF3B-6066-418C-8D1A-75C5E396F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80BC66F9-7A74-4286-AD22-1174052CC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02394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8142CC3-2B5C-48E6-9DF0-6C8ACBAF23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B2D303B-3DD0-4319-9EAD-361847FEC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6A89C79-8EF3-4AF9-B3D9-59A883F41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EFE5CE34-4543-42E5-B82C-1F3D12422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72AF41FE-63D7-4695-81D2-66D2510E4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7683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7E367FC-7B75-2920-E929-3DE2AC181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0040"/>
            <a:ext cx="6692827" cy="389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Ai bambini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mezzani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e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grandi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abituarli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a non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portare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giochi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da casa.</a:t>
            </a:r>
            <a:b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Le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aule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sono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fornite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di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molti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giocattoli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.</a:t>
            </a:r>
            <a:b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</a:b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Ai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piccoli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se ne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può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concedere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uno per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600" kern="1200" dirty="0" err="1">
                <a:solidFill>
                  <a:srgbClr val="99CC00"/>
                </a:solidFill>
                <a:latin typeface="+mj-lt"/>
                <a:ea typeface="+mj-ea"/>
                <a:cs typeface="+mj-cs"/>
              </a:rPr>
              <a:t>primi</a:t>
            </a:r>
            <a:r>
              <a:rPr lang="en-US" sz="3600" kern="1200" dirty="0">
                <a:solidFill>
                  <a:srgbClr val="99CC00"/>
                </a:solidFill>
                <a:latin typeface="+mj-lt"/>
                <a:ea typeface="+mj-ea"/>
                <a:cs typeface="+mj-cs"/>
              </a:rPr>
              <a:t> tempi.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1E2D3A-A9F6-76CC-14D5-6F228D6FB4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631161"/>
            <a:ext cx="6692827" cy="156948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kern="1200" dirty="0">
                <a:solidFill>
                  <a:srgbClr val="CC9900"/>
                </a:solidFill>
                <a:latin typeface="+mn-lt"/>
                <a:ea typeface="+mn-ea"/>
                <a:cs typeface="+mn-cs"/>
              </a:rPr>
              <a:t>NON SI PORTANO OGGETTI DI VALORE TIPO COLLANINE O BRACCIALETTI, </a:t>
            </a:r>
            <a:r>
              <a:rPr lang="en-US" b="1" u="wavyHeavy" kern="1200" dirty="0">
                <a:solidFill>
                  <a:srgbClr val="CC9900"/>
                </a:solidFill>
                <a:uFill>
                  <a:solidFill>
                    <a:srgbClr val="FF0000"/>
                  </a:solidFill>
                </a:uFill>
                <a:latin typeface="+mn-lt"/>
                <a:ea typeface="+mn-ea"/>
                <a:cs typeface="+mn-cs"/>
              </a:rPr>
              <a:t>LA SCUOLA NON RISPONDE IN CASO DI SMARRIMENTO</a:t>
            </a:r>
          </a:p>
        </p:txBody>
      </p:sp>
      <p:sp>
        <p:nvSpPr>
          <p:cNvPr id="27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 descr="Immagine che contiene cartone animato, clipart, Cartoni animati, illustrazione&#10;&#10;Il contenuto generato dall'IA potrebbe non essere corretto.">
            <a:extLst>
              <a:ext uri="{FF2B5EF4-FFF2-40B4-BE49-F238E27FC236}">
                <a16:creationId xmlns:a16="http://schemas.microsoft.com/office/drawing/2014/main" id="{502AC9B6-2A81-CC1D-4762-70D09C21F2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91" b="26413"/>
          <a:stretch>
            <a:fillRect/>
          </a:stretch>
        </p:blipFill>
        <p:spPr>
          <a:xfrm>
            <a:off x="7781544" y="1273255"/>
            <a:ext cx="4087368" cy="4075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540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22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24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2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707343F-6536-7D25-7587-CA5A6031E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2777" y="0"/>
            <a:ext cx="4572714" cy="6235618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D4861906-732D-54CF-247A-530CF95169DA}"/>
              </a:ext>
            </a:extLst>
          </p:cNvPr>
          <p:cNvSpPr/>
          <p:nvPr/>
        </p:nvSpPr>
        <p:spPr>
          <a:xfrm>
            <a:off x="817919" y="1590241"/>
            <a:ext cx="4496465" cy="2954599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>
                <a:gd name="adj" fmla="val 89698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it-IT" sz="5400" b="1" dirty="0">
                <a:ln/>
                <a:solidFill>
                  <a:schemeClr val="accent4"/>
                </a:solidFill>
              </a:rPr>
              <a:t>Calendario </a:t>
            </a:r>
          </a:p>
          <a:p>
            <a:pPr algn="ctr"/>
            <a:r>
              <a:rPr lang="it-IT" sz="5400" b="1" dirty="0">
                <a:ln/>
                <a:solidFill>
                  <a:schemeClr val="accent4"/>
                </a:solidFill>
              </a:rPr>
              <a:t>Attività</a:t>
            </a:r>
          </a:p>
          <a:p>
            <a:pPr algn="ctr"/>
            <a:r>
              <a:rPr lang="it-IT" sz="5400" b="1" cap="none" spc="0" dirty="0" err="1">
                <a:ln/>
                <a:solidFill>
                  <a:schemeClr val="accent4"/>
                </a:solidFill>
                <a:effectLst/>
              </a:rPr>
              <a:t>a.s.</a:t>
            </a:r>
            <a:r>
              <a:rPr lang="it-IT" sz="5400" b="1" cap="none" spc="0" dirty="0">
                <a:ln/>
                <a:solidFill>
                  <a:schemeClr val="accent4"/>
                </a:solidFill>
                <a:effectLst/>
              </a:rPr>
              <a:t> 2026/2027</a:t>
            </a:r>
          </a:p>
        </p:txBody>
      </p:sp>
    </p:spTree>
    <p:extLst>
      <p:ext uri="{BB962C8B-B14F-4D97-AF65-F5344CB8AC3E}">
        <p14:creationId xmlns:p14="http://schemas.microsoft.com/office/powerpoint/2010/main" val="1520384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9392022-D7CC-8C68-AE79-8DCBF350A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648" y="806754"/>
            <a:ext cx="3644636" cy="5243929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AFE493F-67F6-3DCF-9CE0-6FEAD2BB53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144" y="798656"/>
            <a:ext cx="3476472" cy="287072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A10365D-F992-7C56-AAF5-DDE03F5745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059" y="4599019"/>
            <a:ext cx="3502643" cy="1303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60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magine 1" descr="Immagine che contiene testo, schermata, Carattere&#10;&#10;Il contenuto generato dall'IA potrebbe non essere corretto.">
            <a:extLst>
              <a:ext uri="{FF2B5EF4-FFF2-40B4-BE49-F238E27FC236}">
                <a16:creationId xmlns:a16="http://schemas.microsoft.com/office/drawing/2014/main" id="{F455484E-AD1C-2DA5-2E6A-3ED08B396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426" y="706169"/>
            <a:ext cx="6811293" cy="540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77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magine 1" descr="Immagine che contiene testo, clipart, illustrazione, disegno&#10;&#10;Il contenuto generato dall'IA potrebbe non essere corretto.">
            <a:extLst>
              <a:ext uri="{FF2B5EF4-FFF2-40B4-BE49-F238E27FC236}">
                <a16:creationId xmlns:a16="http://schemas.microsoft.com/office/drawing/2014/main" id="{67906823-A7B2-5055-D539-7D3BC7287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8506" y="643467"/>
            <a:ext cx="6294988" cy="55710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656748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289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Aptos Slab Black</vt:lpstr>
      <vt:lpstr>Arial</vt:lpstr>
      <vt:lpstr>Calibri</vt:lpstr>
      <vt:lpstr>Calibri Light</vt:lpstr>
      <vt:lpstr>Dreaming Outloud Pro</vt:lpstr>
      <vt:lpstr>Tema di Office</vt:lpstr>
      <vt:lpstr>SCUOLA DELL’INFANZIA COTTOLENGO TROPEA </vt:lpstr>
      <vt:lpstr>Presentazione standard di PowerPoint</vt:lpstr>
      <vt:lpstr>ALIMENTAZIONE </vt:lpstr>
      <vt:lpstr>Presentazione standard di PowerPoint</vt:lpstr>
      <vt:lpstr>Presentazione standard di PowerPoint</vt:lpstr>
      <vt:lpstr>SERVIZIO DI DOPO SCUOLA </vt:lpstr>
      <vt:lpstr>Ai bambini mezzani e grandi abituarli a non portare giochi da casa. Le aule sono fornite di molti giocattoli. Ai piccoli se ne può concedere uno per i primi tempi.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scuola cottolengo tropea</dc:creator>
  <cp:lastModifiedBy>scuola cottolengo tropea</cp:lastModifiedBy>
  <cp:revision>6</cp:revision>
  <dcterms:created xsi:type="dcterms:W3CDTF">2025-09-15T12:38:52Z</dcterms:created>
  <dcterms:modified xsi:type="dcterms:W3CDTF">2026-09-22T11:42:44Z</dcterms:modified>
</cp:coreProperties>
</file>